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89" r:id="rId4"/>
    <p:sldId id="258" r:id="rId5"/>
    <p:sldId id="287" r:id="rId6"/>
    <p:sldId id="290" r:id="rId7"/>
    <p:sldId id="285" r:id="rId8"/>
    <p:sldId id="280" r:id="rId9"/>
    <p:sldId id="261" r:id="rId10"/>
    <p:sldId id="262" r:id="rId11"/>
    <p:sldId id="274" r:id="rId12"/>
    <p:sldId id="278" r:id="rId13"/>
    <p:sldId id="267" r:id="rId14"/>
    <p:sldId id="279" r:id="rId15"/>
    <p:sldId id="269" r:id="rId16"/>
    <p:sldId id="270" r:id="rId17"/>
    <p:sldId id="271" r:id="rId18"/>
    <p:sldId id="272" r:id="rId19"/>
    <p:sldId id="281" r:id="rId20"/>
    <p:sldId id="282" r:id="rId21"/>
    <p:sldId id="284" r:id="rId22"/>
    <p:sldId id="288" r:id="rId23"/>
    <p:sldId id="259" r:id="rId24"/>
    <p:sldId id="291" r:id="rId25"/>
    <p:sldId id="292" r:id="rId26"/>
    <p:sldId id="293" r:id="rId27"/>
    <p:sldId id="294" r:id="rId28"/>
    <p:sldId id="295" r:id="rId29"/>
    <p:sldId id="297" r:id="rId30"/>
    <p:sldId id="298" r:id="rId31"/>
    <p:sldId id="296" r:id="rId32"/>
    <p:sldId id="276" r:id="rId33"/>
    <p:sldId id="277" r:id="rId34"/>
    <p:sldId id="26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>
      <p:cViewPr>
        <p:scale>
          <a:sx n="75" d="100"/>
          <a:sy n="75" d="100"/>
        </p:scale>
        <p:origin x="-104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412DD63-9EE7-43A6-8E21-9E3FDBC6CDDA}" type="datetimeFigureOut">
              <a:rPr lang="en-US" smtClean="0"/>
              <a:pPr/>
              <a:t>10/7/2019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25253031-2E05-4EBF-BC25-34A60BB7CE91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>
    <p:wipe dir="d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6916782" TargetMode="External"/><Relationship Id="rId2" Type="http://schemas.openxmlformats.org/officeDocument/2006/relationships/hyperlink" Target="https://pubs.acs.org/doi/abs/10.1021/jf202110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google.com/store/apps/details?id=com.dancingdroid.foodcalorieestimator&amp;hl=en_IN" TargetMode="External"/><Relationship Id="rId4" Type="http://schemas.openxmlformats.org/officeDocument/2006/relationships/hyperlink" Target="https://play.google.com/store/apps/details?id=com.zorrosoft.android.ingred&amp;hl=en_I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INGREDO  (Ingredient Detection App)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4500570"/>
            <a:ext cx="3071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Guided by: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5000636"/>
            <a:ext cx="35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Prof </a:t>
            </a:r>
            <a:r>
              <a:rPr lang="en-IN" sz="3200" dirty="0" smtClean="0"/>
              <a:t>Y.S. </a:t>
            </a:r>
            <a:r>
              <a:rPr lang="en-IN" sz="3200" dirty="0" err="1"/>
              <a:t>Pagar</a:t>
            </a:r>
            <a:endParaRPr lang="en-I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071934" y="3786190"/>
            <a:ext cx="464347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By: </a:t>
            </a:r>
          </a:p>
          <a:p>
            <a:r>
              <a:rPr lang="en-IN" sz="2800" dirty="0" err="1" smtClean="0"/>
              <a:t>Shaikh</a:t>
            </a:r>
            <a:r>
              <a:rPr lang="en-IN" sz="2800" dirty="0" smtClean="0"/>
              <a:t> </a:t>
            </a:r>
            <a:r>
              <a:rPr lang="en-IN" sz="2800" dirty="0" err="1" smtClean="0"/>
              <a:t>Akhsa</a:t>
            </a:r>
            <a:r>
              <a:rPr lang="en-IN" sz="2800" dirty="0" smtClean="0"/>
              <a:t> (23)</a:t>
            </a:r>
          </a:p>
          <a:p>
            <a:r>
              <a:rPr lang="en-IN" sz="2800" dirty="0" err="1" smtClean="0"/>
              <a:t>Shaikh</a:t>
            </a:r>
            <a:r>
              <a:rPr lang="en-IN" sz="2800" dirty="0" smtClean="0"/>
              <a:t> Jasmine(09)</a:t>
            </a:r>
          </a:p>
          <a:p>
            <a:r>
              <a:rPr lang="en-IN" sz="2800" dirty="0" smtClean="0"/>
              <a:t>Khadija Anam(07)</a:t>
            </a:r>
          </a:p>
          <a:p>
            <a:r>
              <a:rPr lang="en-IN" sz="2800" dirty="0" err="1" smtClean="0"/>
              <a:t>Shital</a:t>
            </a:r>
            <a:r>
              <a:rPr lang="en-IN" sz="2800" dirty="0" smtClean="0"/>
              <a:t> </a:t>
            </a:r>
            <a:r>
              <a:rPr lang="en-IN" sz="2800" dirty="0" err="1" smtClean="0"/>
              <a:t>Bansode</a:t>
            </a:r>
            <a:r>
              <a:rPr lang="en-IN" sz="2800" dirty="0" smtClean="0"/>
              <a:t>(C11)</a:t>
            </a:r>
            <a:endParaRPr lang="en-IN" sz="28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/>
              <a:t>Uses meter</a:t>
            </a:r>
          </a:p>
          <a:p>
            <a:r>
              <a:rPr lang="en-IN" dirty="0"/>
              <a:t>Scan only barcode</a:t>
            </a:r>
          </a:p>
          <a:p>
            <a:r>
              <a:rPr lang="en-IN" dirty="0"/>
              <a:t>Does not show the ingredient information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72" y="5417122"/>
            <a:ext cx="2428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2.CALORIE SCANNER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Calorie Scanner is for scanning the product and check how much calorie the product is gaining.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2928934"/>
            <a:ext cx="3286148" cy="3357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8" y="2928934"/>
            <a:ext cx="3643306" cy="3357586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Products studied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500174"/>
            <a:ext cx="8715404" cy="4838720"/>
          </a:xfrm>
        </p:spPr>
        <p:txBody>
          <a:bodyPr/>
          <a:lstStyle/>
          <a:p>
            <a:r>
              <a:rPr lang="en-IN" dirty="0" smtClean="0"/>
              <a:t>Cadbury Product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0" y="2143116"/>
            <a:ext cx="2714644" cy="4000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2" y="2143116"/>
            <a:ext cx="2714644" cy="385762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" y="1428736"/>
            <a:ext cx="3357586" cy="41434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6" y="1357298"/>
            <a:ext cx="3305604" cy="40069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2910" y="571480"/>
            <a:ext cx="7358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Arial" pitchFamily="34" charset="0"/>
              <a:buChar char="•"/>
            </a:pPr>
            <a:r>
              <a:rPr lang="en-IN" sz="2600" dirty="0" smtClean="0"/>
              <a:t>  Blurred image / No Image</a:t>
            </a:r>
            <a:endParaRPr lang="en-IN" sz="2600" dirty="0"/>
          </a:p>
        </p:txBody>
      </p:sp>
    </p:spTree>
    <p:extLst>
      <p:ext uri="{BB962C8B-B14F-4D97-AF65-F5344CB8AC3E}">
        <p14:creationId xmlns="" xmlns:p14="http://schemas.microsoft.com/office/powerpoint/2010/main" val="13858592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Scanning of Blur product also showing calories.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Dysfunctional App – Scan’s anything other than food  and still shows calories counter.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Scanning a face then also showing a  Calories.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329642" cy="989034"/>
          </a:xfrm>
        </p:spPr>
        <p:txBody>
          <a:bodyPr>
            <a:noAutofit/>
          </a:bodyPr>
          <a:lstStyle/>
          <a:p>
            <a:r>
              <a:rPr lang="en-IN" sz="4400" b="1" dirty="0"/>
              <a:t> </a:t>
            </a:r>
            <a:r>
              <a:rPr lang="en-IN" sz="4400" b="1" dirty="0" smtClean="0"/>
              <a:t>3. INGREDIENTS </a:t>
            </a:r>
            <a:r>
              <a:rPr lang="en-IN" sz="4400" b="1" dirty="0"/>
              <a:t>ANALYSIS</a:t>
            </a:r>
          </a:p>
        </p:txBody>
      </p:sp>
      <p:pic>
        <p:nvPicPr>
          <p:cNvPr id="3" name="Picture 2" descr="Screenshot_20190914-1232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785926"/>
            <a:ext cx="3336324" cy="4572032"/>
          </a:xfrm>
          <a:prstGeom prst="rect">
            <a:avLst/>
          </a:prstGeom>
        </p:spPr>
      </p:pic>
      <p:pic>
        <p:nvPicPr>
          <p:cNvPr id="4" name="Picture 3" descr="Screenshot_20190914-1233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1785926"/>
            <a:ext cx="3336324" cy="464347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/>
              <a:t>Does not differentiate between healthy and Unhealthy ingredients.</a:t>
            </a:r>
          </a:p>
          <a:p>
            <a:r>
              <a:rPr lang="en-IN" dirty="0"/>
              <a:t>Does not Show minimum information of ingredients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4.INGRED APP</a:t>
            </a:r>
            <a:endParaRPr lang="en-IN" b="1" dirty="0"/>
          </a:p>
        </p:txBody>
      </p:sp>
      <p:pic>
        <p:nvPicPr>
          <p:cNvPr id="4" name="Content Placeholder 3" descr="Capture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5720" y="1500174"/>
            <a:ext cx="8572560" cy="5000660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285728"/>
            <a:ext cx="4770314" cy="75895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DISADVANTAGES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Doesn’t give the precise information about the ingredients </a:t>
            </a:r>
            <a:r>
              <a:rPr lang="en-IN" dirty="0" err="1" smtClean="0"/>
              <a:t>i.e</a:t>
            </a:r>
            <a:r>
              <a:rPr lang="en-IN" dirty="0" smtClean="0"/>
              <a:t> from a recognised source</a:t>
            </a:r>
          </a:p>
          <a:p>
            <a:pPr>
              <a:buNone/>
            </a:pPr>
            <a:r>
              <a:rPr lang="en-IN" b="1" dirty="0" smtClean="0"/>
              <a:t> How do we overcome it? </a:t>
            </a:r>
          </a:p>
          <a:p>
            <a:pPr>
              <a:buNone/>
            </a:pPr>
            <a:r>
              <a:rPr lang="en-IN" b="1" dirty="0" smtClean="0"/>
              <a:t>    </a:t>
            </a:r>
            <a:r>
              <a:rPr lang="en-IN" dirty="0" smtClean="0"/>
              <a:t>Information from verified sources like </a:t>
            </a:r>
          </a:p>
          <a:p>
            <a:pPr>
              <a:buNone/>
            </a:pPr>
            <a:r>
              <a:rPr lang="en-IN" dirty="0" smtClean="0"/>
              <a:t>    CODEX - The Codex </a:t>
            </a:r>
            <a:r>
              <a:rPr lang="en-IN" dirty="0" err="1" smtClean="0"/>
              <a:t>Alimentarius</a:t>
            </a:r>
            <a:r>
              <a:rPr lang="en-IN" dirty="0" smtClean="0"/>
              <a:t> </a:t>
            </a:r>
          </a:p>
          <a:p>
            <a:pPr>
              <a:buNone/>
            </a:pPr>
            <a:r>
              <a:rPr lang="en-IN" dirty="0" smtClean="0"/>
              <a:t>     FSSAI- Food Safety and Standards Authority of India</a:t>
            </a:r>
            <a:endParaRPr lang="en-IN" b="1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7772400" cy="939784"/>
          </a:xfrm>
        </p:spPr>
        <p:txBody>
          <a:bodyPr/>
          <a:lstStyle/>
          <a:p>
            <a:r>
              <a:rPr lang="en-IN" dirty="0" smtClean="0"/>
              <a:t>PAPERS STUDIED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00100" y="1000108"/>
            <a:ext cx="7772400" cy="4572000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</a:rPr>
              <a:t>	</a:t>
            </a:r>
            <a:r>
              <a:rPr lang="en-IN" dirty="0" smtClean="0"/>
              <a:t>  Institute for Agricultural and Fisheries Research (ILVO), Technology and Food Science Unit, </a:t>
            </a:r>
            <a:r>
              <a:rPr lang="en-IN" dirty="0" err="1" smtClean="0"/>
              <a:t>Merelbeke,Belgium</a:t>
            </a:r>
            <a:r>
              <a:rPr lang="en-US" dirty="0" smtClean="0">
                <a:solidFill>
                  <a:srgbClr val="333333"/>
                </a:solidFill>
              </a:rPr>
              <a:t>[</a:t>
            </a:r>
            <a:r>
              <a:rPr lang="en-IN" dirty="0" smtClean="0"/>
              <a:t>September4, 2011 </a:t>
            </a:r>
            <a:r>
              <a:rPr lang="en-US" dirty="0" smtClean="0">
                <a:solidFill>
                  <a:srgbClr val="333333"/>
                </a:solidFill>
              </a:rPr>
              <a:t>] “</a:t>
            </a:r>
            <a:r>
              <a:rPr lang="en-IN" dirty="0" smtClean="0"/>
              <a:t>Detection of Allergenic Ingredients Using Real-Time PCR: A Case Study on Hazelnut (</a:t>
            </a:r>
            <a:r>
              <a:rPr lang="en-IN" i="1" dirty="0" err="1" smtClean="0"/>
              <a:t>Corylus</a:t>
            </a:r>
            <a:r>
              <a:rPr lang="en-IN" i="1" dirty="0" smtClean="0"/>
              <a:t> </a:t>
            </a:r>
            <a:r>
              <a:rPr lang="en-IN" i="1" dirty="0" err="1" smtClean="0"/>
              <a:t>avellena</a:t>
            </a:r>
            <a:r>
              <a:rPr lang="en-IN" dirty="0" smtClean="0"/>
              <a:t>) and Soy (</a:t>
            </a:r>
            <a:r>
              <a:rPr lang="en-IN" i="1" dirty="0" err="1" smtClean="0"/>
              <a:t>Glycine</a:t>
            </a:r>
            <a:r>
              <a:rPr lang="en-IN" i="1" dirty="0" smtClean="0"/>
              <a:t> max</a:t>
            </a:r>
            <a:r>
              <a:rPr lang="en-IN" dirty="0" smtClean="0"/>
              <a:t>)”</a:t>
            </a:r>
          </a:p>
          <a:p>
            <a:pPr marL="457200" indent="-457200">
              <a:buFont typeface="Arial" pitchFamily="34" charset="0"/>
              <a:buChar char="•"/>
            </a:pPr>
            <a:endParaRPr lang="en-IN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</a:rPr>
              <a:t>	</a:t>
            </a:r>
            <a:r>
              <a:rPr lang="en-US" dirty="0" err="1" smtClean="0">
                <a:solidFill>
                  <a:srgbClr val="333333"/>
                </a:solidFill>
              </a:rPr>
              <a:t>Ikramullah</a:t>
            </a:r>
            <a:r>
              <a:rPr lang="en-US" dirty="0" smtClean="0">
                <a:solidFill>
                  <a:srgbClr val="333333"/>
                </a:solidFill>
              </a:rPr>
              <a:t> </a:t>
            </a:r>
            <a:r>
              <a:rPr lang="en-US" dirty="0" err="1" smtClean="0">
                <a:solidFill>
                  <a:srgbClr val="333333"/>
                </a:solidFill>
              </a:rPr>
              <a:t>khosa,Eros</a:t>
            </a:r>
            <a:r>
              <a:rPr lang="en-US" dirty="0" smtClean="0">
                <a:solidFill>
                  <a:srgbClr val="333333"/>
                </a:solidFill>
              </a:rPr>
              <a:t> </a:t>
            </a:r>
            <a:r>
              <a:rPr lang="en-US" dirty="0" err="1" smtClean="0">
                <a:solidFill>
                  <a:srgbClr val="333333"/>
                </a:solidFill>
              </a:rPr>
              <a:t>pasero</a:t>
            </a:r>
            <a:r>
              <a:rPr lang="en-US" dirty="0" smtClean="0">
                <a:solidFill>
                  <a:srgbClr val="333333"/>
                </a:solidFill>
              </a:rPr>
              <a:t>[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07 October 2014</a:t>
            </a:r>
            <a:r>
              <a:rPr lang="en-US" dirty="0" smtClean="0">
                <a:solidFill>
                  <a:srgbClr val="333333"/>
                </a:solidFill>
              </a:rPr>
              <a:t>]”Defect detection in food ingredients using Multilayer </a:t>
            </a:r>
            <a:r>
              <a:rPr lang="en-US" dirty="0" err="1" smtClean="0">
                <a:solidFill>
                  <a:srgbClr val="333333"/>
                </a:solidFill>
              </a:rPr>
              <a:t>Perceptron</a:t>
            </a:r>
            <a:r>
              <a:rPr lang="en-US" dirty="0" smtClean="0">
                <a:solidFill>
                  <a:srgbClr val="333333"/>
                </a:solidFill>
              </a:rPr>
              <a:t> Neural Network”</a:t>
            </a:r>
            <a:endParaRPr lang="en-IN" dirty="0" smtClean="0"/>
          </a:p>
          <a:p>
            <a:pPr marL="457200" indent="-457200">
              <a:buNone/>
            </a:pPr>
            <a:endParaRPr lang="en-IN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CONTENTS: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57224" y="1500174"/>
            <a:ext cx="7772400" cy="428628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n-IN" dirty="0" smtClean="0"/>
          </a:p>
          <a:p>
            <a:r>
              <a:rPr lang="en-IN" dirty="0" smtClean="0"/>
              <a:t>Introduction</a:t>
            </a:r>
          </a:p>
          <a:p>
            <a:pPr lvl="1">
              <a:buFont typeface="Courier New" pitchFamily="49" charset="0"/>
              <a:buChar char="o"/>
            </a:pPr>
            <a:r>
              <a:rPr lang="en-IN" sz="1800" dirty="0" smtClean="0"/>
              <a:t>Abstract</a:t>
            </a:r>
          </a:p>
          <a:p>
            <a:pPr lvl="1">
              <a:buFont typeface="Courier New" pitchFamily="49" charset="0"/>
              <a:buChar char="o"/>
            </a:pPr>
            <a:r>
              <a:rPr lang="en-IN" sz="1800" dirty="0" smtClean="0"/>
              <a:t>Project Scope</a:t>
            </a:r>
          </a:p>
          <a:p>
            <a:pPr lvl="1">
              <a:buFont typeface="Courier New" pitchFamily="49" charset="0"/>
              <a:buChar char="o"/>
            </a:pPr>
            <a:r>
              <a:rPr lang="en-IN" sz="1800" dirty="0" smtClean="0"/>
              <a:t>Objectives</a:t>
            </a:r>
          </a:p>
          <a:p>
            <a:pPr lvl="1">
              <a:buFont typeface="Courier New" pitchFamily="49" charset="0"/>
              <a:buChar char="o"/>
            </a:pPr>
            <a:r>
              <a:rPr lang="en-IN" sz="1800" dirty="0" smtClean="0"/>
              <a:t>Features</a:t>
            </a:r>
          </a:p>
          <a:p>
            <a:pPr lvl="1">
              <a:buFont typeface="Courier New" pitchFamily="49" charset="0"/>
              <a:buChar char="o"/>
            </a:pPr>
            <a:endParaRPr lang="en-IN" dirty="0" smtClean="0"/>
          </a:p>
          <a:p>
            <a:r>
              <a:rPr lang="en-IN" dirty="0" smtClean="0"/>
              <a:t>Literature Survey</a:t>
            </a:r>
            <a:endParaRPr lang="en-IN" sz="2000" dirty="0" smtClean="0"/>
          </a:p>
          <a:p>
            <a:pPr lvl="1">
              <a:buFont typeface="Courier New" pitchFamily="49" charset="0"/>
              <a:buChar char="o"/>
            </a:pPr>
            <a:r>
              <a:rPr lang="en-IN" sz="1800" dirty="0" smtClean="0"/>
              <a:t>Existing System</a:t>
            </a:r>
          </a:p>
          <a:p>
            <a:pPr lvl="1">
              <a:buFont typeface="Courier New" pitchFamily="49" charset="0"/>
              <a:buChar char="o"/>
            </a:pPr>
            <a:r>
              <a:rPr lang="en-IN" sz="1800" dirty="0" smtClean="0"/>
              <a:t>Paper Studied</a:t>
            </a:r>
          </a:p>
          <a:p>
            <a:pPr lvl="1">
              <a:buFont typeface="Courier New" pitchFamily="49" charset="0"/>
              <a:buChar char="o"/>
            </a:pPr>
            <a:r>
              <a:rPr lang="en-IN" sz="1800" dirty="0" smtClean="0"/>
              <a:t>Proposed system</a:t>
            </a:r>
            <a:endParaRPr lang="en-IN" dirty="0"/>
          </a:p>
          <a:p>
            <a:r>
              <a:rPr lang="en-IN" dirty="0"/>
              <a:t>Software </a:t>
            </a:r>
            <a:r>
              <a:rPr lang="en-IN" dirty="0" smtClean="0"/>
              <a:t>/Hardware Requirements</a:t>
            </a:r>
          </a:p>
          <a:p>
            <a:r>
              <a:rPr lang="en-IN" dirty="0" smtClean="0"/>
              <a:t>System </a:t>
            </a:r>
            <a:r>
              <a:rPr lang="en-IN" dirty="0" smtClean="0"/>
              <a:t>Development (UML Diagrams)</a:t>
            </a:r>
            <a:endParaRPr lang="en-IN" dirty="0"/>
          </a:p>
          <a:p>
            <a:r>
              <a:rPr lang="en-IN" dirty="0" smtClean="0"/>
              <a:t>Conclusion</a:t>
            </a:r>
            <a:endParaRPr lang="en-IN" dirty="0"/>
          </a:p>
          <a:p>
            <a:r>
              <a:rPr lang="en-IN" dirty="0" smtClean="0"/>
              <a:t>References</a:t>
            </a: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1643050"/>
            <a:ext cx="7772400" cy="65403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Abstract: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071678"/>
            <a:ext cx="7772400" cy="394812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IN" dirty="0" smtClean="0"/>
          </a:p>
          <a:p>
            <a:r>
              <a:rPr lang="en-IN" dirty="0" smtClean="0"/>
              <a:t>Compliance with the European allergen </a:t>
            </a:r>
            <a:r>
              <a:rPr lang="en-IN" dirty="0" err="1" smtClean="0"/>
              <a:t>labeling</a:t>
            </a:r>
            <a:r>
              <a:rPr lang="en-IN" dirty="0" smtClean="0"/>
              <a:t> legislation (Directive 2007/68/EC) is only possible when coupled with appropriate methods to detect allergens in food.</a:t>
            </a:r>
          </a:p>
          <a:p>
            <a:r>
              <a:rPr lang="en-IN" dirty="0" smtClean="0"/>
              <a:t>Develop new real-time PCR(Polymerase chain reaction) assays for the detection of hazelnut and soy and evaluate these assays via comparison with commercially available kits</a:t>
            </a:r>
          </a:p>
          <a:p>
            <a:r>
              <a:rPr lang="en-IN" dirty="0" smtClean="0"/>
              <a:t>Assays were able to quantify as few as 5–15 genome copies.</a:t>
            </a:r>
          </a:p>
          <a:p>
            <a:pPr>
              <a:buNone/>
            </a:pPr>
            <a:endParaRPr lang="en-IN" sz="2800" dirty="0" smtClean="0"/>
          </a:p>
          <a:p>
            <a:pPr>
              <a:buNone/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357166"/>
            <a:ext cx="7929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tx2"/>
                </a:solidFill>
              </a:rPr>
              <a:t>Detection of Allergenic Ingredients Using Real-Time PCR: A Case Study on Hazelnut (</a:t>
            </a:r>
            <a:r>
              <a:rPr lang="en-IN" sz="2800" i="1" dirty="0" err="1" smtClean="0">
                <a:solidFill>
                  <a:schemeClr val="tx2"/>
                </a:solidFill>
              </a:rPr>
              <a:t>Corylus</a:t>
            </a:r>
            <a:r>
              <a:rPr lang="en-IN" sz="2800" i="1" dirty="0" smtClean="0">
                <a:solidFill>
                  <a:schemeClr val="tx2"/>
                </a:solidFill>
              </a:rPr>
              <a:t> </a:t>
            </a:r>
            <a:r>
              <a:rPr lang="en-IN" sz="2800" i="1" dirty="0" err="1" smtClean="0">
                <a:solidFill>
                  <a:schemeClr val="tx2"/>
                </a:solidFill>
              </a:rPr>
              <a:t>avellena</a:t>
            </a:r>
            <a:r>
              <a:rPr lang="en-IN" sz="2800" dirty="0" smtClean="0">
                <a:solidFill>
                  <a:schemeClr val="tx2"/>
                </a:solidFill>
              </a:rPr>
              <a:t>) and Soy (</a:t>
            </a:r>
            <a:r>
              <a:rPr lang="en-IN" sz="2800" i="1" dirty="0" err="1" smtClean="0">
                <a:solidFill>
                  <a:schemeClr val="tx2"/>
                </a:solidFill>
              </a:rPr>
              <a:t>Glycine</a:t>
            </a:r>
            <a:r>
              <a:rPr lang="en-IN" sz="2800" i="1" dirty="0" smtClean="0">
                <a:solidFill>
                  <a:schemeClr val="tx2"/>
                </a:solidFill>
              </a:rPr>
              <a:t> max</a:t>
            </a:r>
            <a:r>
              <a:rPr lang="en-IN" sz="2800" dirty="0" smtClean="0">
                <a:solidFill>
                  <a:schemeClr val="tx2"/>
                </a:solidFill>
              </a:rPr>
              <a:t>)”</a:t>
            </a:r>
            <a:endParaRPr lang="en-IN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8929718" cy="1143000"/>
          </a:xfrm>
        </p:spPr>
        <p:txBody>
          <a:bodyPr>
            <a:noAutofit/>
          </a:bodyPr>
          <a:lstStyle/>
          <a:p>
            <a:r>
              <a:rPr lang="en-IN" sz="2800" dirty="0" smtClean="0"/>
              <a:t>Defect detection in food ingredients using Multilayer </a:t>
            </a:r>
            <a:r>
              <a:rPr lang="en-IN" sz="2800" dirty="0" err="1" smtClean="0"/>
              <a:t>Perceptron</a:t>
            </a:r>
            <a:r>
              <a:rPr lang="en-IN" sz="2800" dirty="0" smtClean="0"/>
              <a:t> Neural Network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5720" y="2143116"/>
            <a:ext cx="8401080" cy="3876684"/>
          </a:xfrm>
        </p:spPr>
        <p:txBody>
          <a:bodyPr/>
          <a:lstStyle/>
          <a:p>
            <a:r>
              <a:rPr lang="en-US" dirty="0" smtClean="0">
                <a:solidFill>
                  <a:srgbClr val="333333"/>
                </a:solidFill>
              </a:rPr>
              <a:t>The objective is to develop an in-line defect detection system capable of detection and classification of raw food ingredients without any damage.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76614" y="1555501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2"/>
                </a:solidFill>
              </a:rPr>
              <a:t>ABSTRACT:</a:t>
            </a:r>
            <a:r>
              <a:rPr lang="en-IN" sz="2400" b="1" dirty="0" smtClean="0"/>
              <a:t> </a:t>
            </a:r>
            <a:endParaRPr lang="en-IN" sz="2400" b="1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Proposed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Used 3 types of scanners in single app.</a:t>
            </a:r>
          </a:p>
          <a:p>
            <a:r>
              <a:rPr lang="en-IN" dirty="0" smtClean="0"/>
              <a:t>Classification between healthy Moderate and unhealthy food.</a:t>
            </a:r>
          </a:p>
          <a:p>
            <a:r>
              <a:rPr lang="en-IN" dirty="0" smtClean="0"/>
              <a:t>Shows information regarding ingredient.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515384" cy="917596"/>
          </a:xfrm>
        </p:spPr>
        <p:txBody>
          <a:bodyPr>
            <a:normAutofit/>
          </a:bodyPr>
          <a:lstStyle/>
          <a:p>
            <a:r>
              <a:rPr lang="en-IN" dirty="0" smtClean="0"/>
              <a:t>SOFTWARE/HARDWARE </a:t>
            </a:r>
            <a:r>
              <a:rPr lang="en-IN" dirty="0"/>
              <a:t>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28662" y="2285992"/>
            <a:ext cx="7729534" cy="2357454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Visual </a:t>
            </a:r>
            <a:r>
              <a:rPr lang="en-IN" dirty="0" smtClean="0"/>
              <a:t>Studio/Android Studio</a:t>
            </a:r>
            <a:endParaRPr lang="en-IN" dirty="0"/>
          </a:p>
          <a:p>
            <a:r>
              <a:rPr lang="en-IN" dirty="0"/>
              <a:t>Android OS</a:t>
            </a:r>
          </a:p>
          <a:p>
            <a:r>
              <a:rPr lang="en-IN" dirty="0"/>
              <a:t>Mobile vision API of Google play Service</a:t>
            </a:r>
          </a:p>
          <a:p>
            <a:r>
              <a:rPr lang="en-IN" dirty="0"/>
              <a:t>Scanner </a:t>
            </a:r>
            <a:endParaRPr lang="en-IN" dirty="0" smtClean="0"/>
          </a:p>
          <a:p>
            <a:r>
              <a:rPr lang="en-IN" dirty="0" err="1" smtClean="0"/>
              <a:t>Weka</a:t>
            </a:r>
            <a:r>
              <a:rPr lang="en-IN" dirty="0" smtClean="0"/>
              <a:t> tool.</a:t>
            </a:r>
            <a:endParaRPr lang="en-IN" dirty="0"/>
          </a:p>
          <a:p>
            <a:r>
              <a:rPr lang="en-IN" b="1" dirty="0"/>
              <a:t>Database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Firebase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5429264"/>
            <a:ext cx="657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Arial" pitchFamily="34" charset="0"/>
              <a:buChar char="•"/>
            </a:pPr>
            <a:r>
              <a:rPr lang="en-IN" sz="2400" dirty="0" smtClean="0"/>
              <a:t> Android </a:t>
            </a:r>
            <a:r>
              <a:rPr lang="en-IN" sz="2400" dirty="0"/>
              <a:t>Devices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034" y="1571612"/>
            <a:ext cx="471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SOFTWARE  REQUIREMENT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1472" y="4786322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HARDWARE  REQUIREMENT</a:t>
            </a:r>
            <a:endParaRPr lang="en-IN" b="1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615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have shown our system design through some diagrams: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Flow Chart.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ER Diagram.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Use-Case Diagram.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Sequence </a:t>
            </a:r>
            <a:r>
              <a:rPr lang="en-US" dirty="0" smtClean="0"/>
              <a:t>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flow Diagram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5736921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FLOW CHART</a:t>
            </a:r>
            <a:br>
              <a:rPr lang="en-US" dirty="0" smtClean="0"/>
            </a:br>
            <a:r>
              <a:rPr lang="en-US" sz="2700" dirty="0" smtClean="0"/>
              <a:t>Here we have shown how our system will flow:</a:t>
            </a:r>
            <a:endParaRPr lang="en-US" sz="27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8928992" cy="5616624"/>
          </a:xfrm>
        </p:spPr>
      </p:pic>
    </p:spTree>
    <p:extLst>
      <p:ext uri="{BB962C8B-B14F-4D97-AF65-F5344CB8AC3E}">
        <p14:creationId xmlns="" xmlns:p14="http://schemas.microsoft.com/office/powerpoint/2010/main" val="30401458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6" y="18864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ER Diagram</a:t>
            </a:r>
            <a:br>
              <a:rPr lang="en-US" dirty="0" smtClean="0"/>
            </a:br>
            <a:r>
              <a:rPr lang="en-US" sz="2700" dirty="0" smtClean="0"/>
              <a:t>It Shows the Relationship between all Entities</a:t>
            </a:r>
            <a:endParaRPr lang="en-US" sz="2700" dirty="0"/>
          </a:p>
        </p:txBody>
      </p:sp>
      <p:pic>
        <p:nvPicPr>
          <p:cNvPr id="5" name="Content Placeholder 4" descr="ER Diagram final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1538" y="1447800"/>
            <a:ext cx="7429552" cy="4572000"/>
          </a:xfrm>
        </p:spPr>
      </p:pic>
    </p:spTree>
    <p:extLst>
      <p:ext uri="{BB962C8B-B14F-4D97-AF65-F5344CB8AC3E}">
        <p14:creationId xmlns="" xmlns:p14="http://schemas.microsoft.com/office/powerpoint/2010/main" val="16365813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69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USE-CASE Diagram</a:t>
            </a:r>
            <a:br>
              <a:rPr lang="en-US" dirty="0" smtClean="0"/>
            </a:br>
            <a:r>
              <a:rPr lang="en-US" sz="2700" dirty="0" smtClean="0"/>
              <a:t>It will show what developer will do and what user will.</a:t>
            </a:r>
            <a:endParaRPr lang="en-US" sz="2700" dirty="0"/>
          </a:p>
        </p:txBody>
      </p:sp>
      <p:pic>
        <p:nvPicPr>
          <p:cNvPr id="7" name="Content Placeholder 6" descr="UseCase (2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852" y="1428736"/>
            <a:ext cx="6715172" cy="5000660"/>
          </a:xfrm>
        </p:spPr>
      </p:pic>
    </p:spTree>
    <p:extLst>
      <p:ext uri="{BB962C8B-B14F-4D97-AF65-F5344CB8AC3E}">
        <p14:creationId xmlns="" xmlns:p14="http://schemas.microsoft.com/office/powerpoint/2010/main" val="42862022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Sequence Diagram</a:t>
            </a:r>
            <a:br>
              <a:rPr lang="en-US" dirty="0" smtClean="0"/>
            </a:br>
            <a:r>
              <a:rPr lang="en-US" sz="2700" dirty="0" smtClean="0"/>
              <a:t>In this Diagram we are showing the sequence of our app</a:t>
            </a:r>
            <a:endParaRPr lang="en-US" sz="27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7639"/>
            <a:ext cx="8928991" cy="5251722"/>
          </a:xfrm>
        </p:spPr>
      </p:pic>
    </p:spTree>
    <p:extLst>
      <p:ext uri="{BB962C8B-B14F-4D97-AF65-F5344CB8AC3E}">
        <p14:creationId xmlns="" xmlns:p14="http://schemas.microsoft.com/office/powerpoint/2010/main" val="4117551789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357430"/>
            <a:ext cx="7772400" cy="366237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00" y="2857496"/>
            <a:ext cx="7286676" cy="2595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8662" y="1785926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Arial" pitchFamily="34" charset="0"/>
              <a:buChar char="•"/>
            </a:pPr>
            <a:r>
              <a:rPr lang="en-IN" sz="2400" dirty="0" smtClean="0"/>
              <a:t>  Level 0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1049592393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Unawareness of the healthy/dangerous ingredients present in packed products of food industries among the general public</a:t>
            </a: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Flow Diagram	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Level 1:</a:t>
            </a:r>
            <a:endParaRPr lang="en-US" dirty="0"/>
          </a:p>
        </p:txBody>
      </p:sp>
      <p:pic>
        <p:nvPicPr>
          <p:cNvPr id="4" name="Picture 3" descr="DF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2143116"/>
            <a:ext cx="7429552" cy="4369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3496120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Modelling: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0040" y="1196752"/>
            <a:ext cx="7772400" cy="4572000"/>
          </a:xfrm>
        </p:spPr>
        <p:txBody>
          <a:bodyPr/>
          <a:lstStyle/>
          <a:p>
            <a:r>
              <a:rPr lang="en-US" dirty="0" smtClean="0"/>
              <a:t>Evolutionary Prototype: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Our Application will use the Evolutionary Prototype.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04864"/>
            <a:ext cx="8136904" cy="43924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92160141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214290"/>
            <a:ext cx="7772400" cy="1143000"/>
          </a:xfrm>
        </p:spPr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Thus we have studied , reviewed four apps related to food scanning and two research papers and designed the system through UML Diagrams.</a:t>
            </a: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10158"/>
          </a:xfrm>
        </p:spPr>
        <p:txBody>
          <a:bodyPr>
            <a:normAutofit/>
          </a:bodyPr>
          <a:lstStyle/>
          <a:p>
            <a:r>
              <a:rPr lang="en-IN" sz="2800" dirty="0" smtClean="0">
                <a:hlinkClick r:id="rId2"/>
              </a:rPr>
              <a:t>https://pubs.acs.org/doi/abs/10.1021/jf202110f</a:t>
            </a:r>
            <a:endParaRPr lang="en-IN" sz="2800" dirty="0" smtClean="0"/>
          </a:p>
          <a:p>
            <a:r>
              <a:rPr lang="en-IN" sz="2800" dirty="0" smtClean="0">
                <a:hlinkClick r:id="rId3"/>
              </a:rPr>
              <a:t>https://ieeexplore.ieee.org/document/6916782</a:t>
            </a:r>
            <a:endParaRPr lang="en-IN" sz="2800" dirty="0" smtClean="0"/>
          </a:p>
          <a:p>
            <a:r>
              <a:rPr lang="en-IN" sz="2800" dirty="0" smtClean="0">
                <a:hlinkClick r:id="rId4"/>
              </a:rPr>
              <a:t>https://play.google.com/store/apps/details?id=com.zorrosoft.android.ingred&amp;hl=en_IN</a:t>
            </a:r>
            <a:endParaRPr lang="en-IN" sz="2800" dirty="0" smtClean="0"/>
          </a:p>
          <a:p>
            <a:r>
              <a:rPr lang="en-IN" sz="2800" dirty="0" smtClean="0">
                <a:hlinkClick r:id="rId5"/>
              </a:rPr>
              <a:t>https://play.google.com/store/apps/details?id=com.dancingdroid.foodcalorieestimator&amp;hl=en_IN</a:t>
            </a:r>
            <a:endParaRPr lang="en-IN" sz="2800" dirty="0" smtClean="0"/>
          </a:p>
          <a:p>
            <a:r>
              <a:rPr lang="en-IN" sz="2800" dirty="0" smtClean="0">
                <a:hlinkClick r:id="rId5"/>
              </a:rPr>
              <a:t>https://play.google.com/store/apps/details?id=com.dancingdroid.foodcalorieestimator&amp;hl=en_IN</a:t>
            </a:r>
            <a:endParaRPr lang="en-IN" sz="2800" dirty="0" smtClean="0"/>
          </a:p>
          <a:p>
            <a:endParaRPr lang="en-IN" sz="2800" dirty="0" smtClean="0"/>
          </a:p>
          <a:p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928934"/>
            <a:ext cx="8229600" cy="1143000"/>
          </a:xfrm>
        </p:spPr>
        <p:txBody>
          <a:bodyPr>
            <a:noAutofit/>
          </a:bodyPr>
          <a:lstStyle/>
          <a:p>
            <a:r>
              <a:rPr lang="en-IN" sz="8000" dirty="0" smtClean="0"/>
              <a:t>    THANK </a:t>
            </a:r>
            <a:r>
              <a:rPr lang="en-IN" sz="8000" dirty="0"/>
              <a:t>YOU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/>
              <a:t>INTRODUCTION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85786" y="2428868"/>
            <a:ext cx="7572428" cy="228601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    To provide a platform with minimalistic and crisp interface and spread awareness to the general public about harmful/healthy ingredients in food/medical products and protect from long term diseases by using data mining.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000100" y="1857364"/>
            <a:ext cx="4929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tx2"/>
                </a:solidFill>
                <a:latin typeface="+mj-lt"/>
              </a:rPr>
              <a:t>Abstract</a:t>
            </a:r>
            <a:endParaRPr lang="en-IN" sz="4000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981200"/>
          </a:xfrm>
        </p:spPr>
        <p:txBody>
          <a:bodyPr>
            <a:normAutofit/>
          </a:bodyPr>
          <a:lstStyle/>
          <a:p>
            <a:r>
              <a:rPr lang="en-IN" dirty="0" smtClean="0"/>
              <a:t>Wide range of food products</a:t>
            </a:r>
          </a:p>
          <a:p>
            <a:r>
              <a:rPr lang="en-IN" dirty="0" smtClean="0"/>
              <a:t>Medical Products</a:t>
            </a:r>
          </a:p>
          <a:p>
            <a:r>
              <a:rPr lang="en-IN" dirty="0" smtClean="0"/>
              <a:t>Cosmetics</a:t>
            </a:r>
          </a:p>
          <a:p>
            <a:r>
              <a:rPr lang="en-IN" dirty="0" smtClean="0"/>
              <a:t>Food suggestion based on diseases</a:t>
            </a:r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000100" y="3500438"/>
            <a:ext cx="764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tx2"/>
                </a:solidFill>
                <a:latin typeface="+mj-lt"/>
              </a:rPr>
              <a:t>Resources</a:t>
            </a:r>
            <a:endParaRPr lang="en-IN" sz="4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4214818"/>
            <a:ext cx="7772400" cy="1804982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Magazines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Play Store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Research Papers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 Rabie ( Saudi Food Company 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To provide awareness about ingredients of products to the general public</a:t>
            </a:r>
          </a:p>
          <a:p>
            <a:r>
              <a:rPr lang="en-IN" dirty="0" smtClean="0"/>
              <a:t>To provide minimalistic user interface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Scan the product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 smtClean="0"/>
              <a:t>QR code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 smtClean="0"/>
              <a:t>Barcode</a:t>
            </a:r>
          </a:p>
          <a:p>
            <a:pPr lvl="1">
              <a:buFont typeface="Wingdings" pitchFamily="2" charset="2"/>
              <a:buChar char="ü"/>
            </a:pPr>
            <a:r>
              <a:rPr lang="en-IN" dirty="0" smtClean="0"/>
              <a:t>Text </a:t>
            </a:r>
          </a:p>
          <a:p>
            <a:r>
              <a:rPr lang="en-IN" dirty="0" smtClean="0"/>
              <a:t>Shows details of scanned product</a:t>
            </a:r>
          </a:p>
          <a:p>
            <a:pPr>
              <a:buNone/>
            </a:pPr>
            <a:r>
              <a:rPr lang="en-IN" dirty="0" smtClean="0"/>
              <a:t> 	</a:t>
            </a:r>
            <a:r>
              <a:rPr lang="en-IN" dirty="0" smtClean="0">
                <a:solidFill>
                  <a:srgbClr val="00B050"/>
                </a:solidFill>
              </a:rPr>
              <a:t>Healthy,</a:t>
            </a:r>
            <a:r>
              <a:rPr lang="en-IN" dirty="0" smtClean="0"/>
              <a:t> </a:t>
            </a:r>
            <a:r>
              <a:rPr lang="en-IN" dirty="0" smtClean="0">
                <a:solidFill>
                  <a:srgbClr val="FFFF00"/>
                </a:solidFill>
              </a:rPr>
              <a:t>Moderate,</a:t>
            </a:r>
            <a:r>
              <a:rPr lang="en-IN" dirty="0" smtClean="0"/>
              <a:t> </a:t>
            </a:r>
            <a:r>
              <a:rPr lang="en-IN" dirty="0" smtClean="0">
                <a:solidFill>
                  <a:srgbClr val="FF0000"/>
                </a:solidFill>
              </a:rPr>
              <a:t>Unhealthy</a:t>
            </a:r>
          </a:p>
          <a:p>
            <a:r>
              <a:rPr lang="en-IN" dirty="0" smtClean="0"/>
              <a:t>On clicking on particular ingredient shows little bit of necessary information.</a:t>
            </a:r>
          </a:p>
          <a:p>
            <a:r>
              <a:rPr lang="en-IN" dirty="0" smtClean="0"/>
              <a:t>Information from legitimate and verified sources</a:t>
            </a:r>
          </a:p>
          <a:p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/>
              <a:t>LITERATURE SURVEY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28662" y="2571744"/>
            <a:ext cx="3749040" cy="2071702"/>
          </a:xfrm>
        </p:spPr>
        <p:txBody>
          <a:bodyPr/>
          <a:lstStyle/>
          <a:p>
            <a:pPr marL="342900" indent="-342900">
              <a:buAutoNum type="arabicPeriod"/>
            </a:pPr>
            <a:endParaRPr lang="en-IN" sz="2400" dirty="0" smtClean="0"/>
          </a:p>
          <a:p>
            <a:pPr>
              <a:buNone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928662" y="2714620"/>
            <a:ext cx="7143800" cy="228601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IN" sz="2400" dirty="0" smtClean="0"/>
              <a:t>Is it Vegan?</a:t>
            </a:r>
          </a:p>
          <a:p>
            <a:pPr marL="342900" indent="-342900">
              <a:buAutoNum type="arabicPeriod"/>
            </a:pPr>
            <a:r>
              <a:rPr lang="en-IN" sz="2400" dirty="0" smtClean="0"/>
              <a:t>Calorie scanner</a:t>
            </a:r>
          </a:p>
          <a:p>
            <a:pPr marL="342900" indent="-342900">
              <a:buAutoNum type="arabicPeriod"/>
            </a:pPr>
            <a:r>
              <a:rPr lang="en-IN" sz="2400" dirty="0" smtClean="0"/>
              <a:t>Ingredient analysis</a:t>
            </a:r>
          </a:p>
          <a:p>
            <a:pPr marL="342900" indent="-342900">
              <a:buAutoNum type="arabicPeriod"/>
            </a:pPr>
            <a:r>
              <a:rPr lang="en-IN" sz="2400" dirty="0" err="1" smtClean="0"/>
              <a:t>Ingred</a:t>
            </a:r>
            <a:r>
              <a:rPr lang="en-IN" sz="2400" dirty="0" smtClean="0"/>
              <a:t> app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28662" y="1928802"/>
            <a:ext cx="800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tx2"/>
                </a:solidFill>
                <a:latin typeface="+mj-lt"/>
                <a:ea typeface="Adobe Fan Heiti Std B" pitchFamily="34" charset="-128"/>
                <a:cs typeface="Adobe Arabic" pitchFamily="18" charset="-78"/>
              </a:rPr>
              <a:t>EXISTING SYSTEMS</a:t>
            </a:r>
            <a:endParaRPr lang="en-IN" sz="28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latin typeface="+mj-lt"/>
              <a:ea typeface="Adobe Fan Heiti Std B" pitchFamily="34" charset="-128"/>
              <a:cs typeface="Adobe Arabic" pitchFamily="18" charset="-78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1.IS </a:t>
            </a:r>
            <a:r>
              <a:rPr lang="en-IN" b="1" dirty="0"/>
              <a:t>IT </a:t>
            </a:r>
            <a:r>
              <a:rPr lang="en-IN" b="1" dirty="0" smtClean="0"/>
              <a:t>VEGAN?</a:t>
            </a:r>
            <a:endParaRPr lang="en-IN" b="1" dirty="0"/>
          </a:p>
        </p:txBody>
      </p:sp>
      <p:pic>
        <p:nvPicPr>
          <p:cNvPr id="5" name="Content Placeholder 4" descr="Screenshot_2019-09-13-22-10-13-10_559010183612365df4447f8324fb573c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039324" y="1470551"/>
            <a:ext cx="3499827" cy="4526498"/>
          </a:xfrm>
        </p:spPr>
      </p:pic>
      <p:pic>
        <p:nvPicPr>
          <p:cNvPr id="6" name="Content Placeholder 5" descr="Screenshot_2019-09-13-22-16-29-50_559010183612365df4447f8324fb573c.pn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5023543" y="1470551"/>
            <a:ext cx="3570488" cy="4526498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2475</TotalTime>
  <Words>607</Words>
  <Application>Microsoft Office PowerPoint</Application>
  <PresentationFormat>On-screen Show (4:3)</PresentationFormat>
  <Paragraphs>139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Equity</vt:lpstr>
      <vt:lpstr>INGREDO  (Ingredient Detection App)</vt:lpstr>
      <vt:lpstr>CONTENTS:</vt:lpstr>
      <vt:lpstr>PROBLEM DEFINITION</vt:lpstr>
      <vt:lpstr>INTRODUCTION</vt:lpstr>
      <vt:lpstr>Project Scope</vt:lpstr>
      <vt:lpstr>Objectives</vt:lpstr>
      <vt:lpstr>Features</vt:lpstr>
      <vt:lpstr>LITERATURE SURVEY</vt:lpstr>
      <vt:lpstr>1.IS IT VEGAN?</vt:lpstr>
      <vt:lpstr>Disadvantages</vt:lpstr>
      <vt:lpstr>2.CALORIE SCANNER</vt:lpstr>
      <vt:lpstr>Products studied</vt:lpstr>
      <vt:lpstr>Slide 13</vt:lpstr>
      <vt:lpstr>DISADVANTAGES</vt:lpstr>
      <vt:lpstr> 3. INGREDIENTS ANALYSIS</vt:lpstr>
      <vt:lpstr>Disadvantages:</vt:lpstr>
      <vt:lpstr>4.INGRED APP</vt:lpstr>
      <vt:lpstr>DISADVANTAGES</vt:lpstr>
      <vt:lpstr>PAPERS STUDIED</vt:lpstr>
      <vt:lpstr>  Abstract:</vt:lpstr>
      <vt:lpstr>Defect detection in food ingredients using Multilayer Perceptron Neural Network</vt:lpstr>
      <vt:lpstr>Proposed system</vt:lpstr>
      <vt:lpstr>SOFTWARE/HARDWARE REQUIREMENT</vt:lpstr>
      <vt:lpstr>System Development</vt:lpstr>
      <vt:lpstr>FLOW CHART Here we have shown how our system will flow:</vt:lpstr>
      <vt:lpstr>ER Diagram It Shows the Relationship between all Entities</vt:lpstr>
      <vt:lpstr>USE-CASE Diagram It will show what developer will do and what user will.</vt:lpstr>
      <vt:lpstr>Sequence Diagram In this Diagram we are showing the sequence of our app</vt:lpstr>
      <vt:lpstr>Data Flow Diagram</vt:lpstr>
      <vt:lpstr>Data Flow Diagram    </vt:lpstr>
      <vt:lpstr>System Modelling: </vt:lpstr>
      <vt:lpstr>CONCLUSION</vt:lpstr>
      <vt:lpstr>REFERENCES</vt:lpstr>
      <vt:lpstr>    THANK YOU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Ingredient Detection App</dc:title>
  <dc:creator>Akhsa</dc:creator>
  <cp:lastModifiedBy>Khadija Anam</cp:lastModifiedBy>
  <cp:revision>81</cp:revision>
  <dcterms:created xsi:type="dcterms:W3CDTF">2019-09-13T16:11:01Z</dcterms:created>
  <dcterms:modified xsi:type="dcterms:W3CDTF">2019-10-07T06:27:43Z</dcterms:modified>
</cp:coreProperties>
</file>